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3AAB106-9417-418D-B381-67486A98283B}" v="473" dt="2023-06-07T19:23:41.866"/>
    <p1510:client id="{5A0AAAB8-49A6-F942-A54D-C6F3E5FF3A63}" v="89" dt="2021-07-13T17:54:45.232"/>
    <p1510:client id="{76DF6DB8-F2E5-6C48-9ABE-786D868B0110}" v="955" dt="2021-07-13T17:56:41.616"/>
    <p1510:client id="{7B071025-90E0-4373-A6FC-F54CC0E9351B}" v="458" dt="2023-06-07T18:10:36.974"/>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6/7/2023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6/7/2023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6/7/2023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6/7/2023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6/7/2023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6/7/2023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6/7/2023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6/7/2023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6/7/2023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6/7/2023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6/7/2023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lIns="91440" tIns="45720" rIns="91440" bIns="45720" anchor="t"/>
          <a:lstStyle/>
          <a:p>
            <a:endParaRPr lang="en-US" sz="2200" dirty="0">
              <a:solidFill>
                <a:schemeClr val="accent3">
                  <a:lumMod val="25000"/>
                </a:schemeClr>
              </a:solidFill>
              <a:latin typeface="Abadi"/>
            </a:endParaRP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2" descr="Diagram&#10;&#10;Description automatically generated">
            <a:extLst>
              <a:ext uri="{FF2B5EF4-FFF2-40B4-BE49-F238E27FC236}">
                <a16:creationId xmlns:a16="http://schemas.microsoft.com/office/drawing/2014/main" id="{B15025C8-9D79-7A75-227C-A42FCC56A7BB}"/>
              </a:ext>
            </a:extLst>
          </p:cNvPr>
          <p:cNvPicPr>
            <a:picLocks noChangeAspect="1"/>
          </p:cNvPicPr>
          <p:nvPr/>
        </p:nvPicPr>
        <p:blipFill>
          <a:blip r:embed="rId3"/>
          <a:stretch>
            <a:fillRect/>
          </a:stretch>
        </p:blipFill>
        <p:spPr>
          <a:xfrm>
            <a:off x="948018" y="1710958"/>
            <a:ext cx="4950758" cy="3929143"/>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00654"/>
            <a:ext cx="10630853" cy="110163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ea typeface="+mn-lt"/>
                <a:cs typeface="+mn-lt"/>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Picture 5" descr="Chart, bar chart">
            <a:extLst>
              <a:ext uri="{FF2B5EF4-FFF2-40B4-BE49-F238E27FC236}">
                <a16:creationId xmlns:a16="http://schemas.microsoft.com/office/drawing/2014/main" id="{22A6389B-D5FF-83EA-8894-1AC716130CD3}"/>
              </a:ext>
            </a:extLst>
          </p:cNvPr>
          <p:cNvPicPr>
            <a:picLocks noChangeAspect="1"/>
          </p:cNvPicPr>
          <p:nvPr/>
        </p:nvPicPr>
        <p:blipFill>
          <a:blip r:embed="rId3"/>
          <a:stretch>
            <a:fillRect/>
          </a:stretch>
        </p:blipFill>
        <p:spPr>
          <a:xfrm>
            <a:off x="992841" y="2840883"/>
            <a:ext cx="5992904" cy="3282939"/>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buFont typeface="Arial"/>
              <a:buChar char="•"/>
            </a:pPr>
            <a:r>
              <a:rPr lang="en-US" sz="2200" dirty="0">
                <a:solidFill>
                  <a:schemeClr val="accent3">
                    <a:lumMod val="25000"/>
                  </a:schemeClr>
                </a:solidFill>
                <a:latin typeface="Arial"/>
                <a:cs typeface="Arial"/>
              </a:rPr>
              <a:t>We loaded the SpaceX dataset into a PostgreSQL database without leaving the </a:t>
            </a:r>
            <a:r>
              <a:rPr lang="en-US" sz="2200" dirty="0" err="1">
                <a:solidFill>
                  <a:schemeClr val="accent3">
                    <a:lumMod val="25000"/>
                  </a:schemeClr>
                </a:solidFill>
                <a:latin typeface="Arial"/>
                <a:cs typeface="Arial"/>
              </a:rPr>
              <a:t>jupyter</a:t>
            </a:r>
            <a:r>
              <a:rPr lang="en-US" sz="2200" dirty="0">
                <a:solidFill>
                  <a:schemeClr val="accent3">
                    <a:lumMod val="25000"/>
                  </a:schemeClr>
                </a:solidFill>
                <a:latin typeface="Arial"/>
                <a:cs typeface="Arial"/>
              </a:rPr>
              <a:t> notebook.</a:t>
            </a:r>
          </a:p>
          <a:p>
            <a:pPr>
              <a:lnSpc>
                <a:spcPct val="100000"/>
              </a:lnSpc>
              <a:spcBef>
                <a:spcPts val="1400"/>
              </a:spcBef>
              <a:buFont typeface="Arial"/>
              <a:buChar char="•"/>
            </a:pPr>
            <a:r>
              <a:rPr lang="en-US" sz="2200" dirty="0">
                <a:solidFill>
                  <a:schemeClr val="accent3">
                    <a:lumMod val="25000"/>
                  </a:schemeClr>
                </a:solidFill>
                <a:latin typeface="Arial"/>
                <a:cs typeface="Arial"/>
              </a:rPr>
              <a:t>We applied EDA with SQL to get insight from the data. We wrote queries to find out for instance:</a:t>
            </a:r>
          </a:p>
          <a:p>
            <a:pPr marL="971550" lvl="1" indent="-285750">
              <a:lnSpc>
                <a:spcPct val="100000"/>
              </a:lnSpc>
              <a:spcBef>
                <a:spcPts val="1400"/>
              </a:spcBef>
              <a:buFont typeface="Arial"/>
              <a:buChar char="-"/>
            </a:pPr>
            <a:r>
              <a:rPr lang="en-US" sz="1700" dirty="0">
                <a:solidFill>
                  <a:schemeClr val="bg2">
                    <a:lumMod val="50000"/>
                  </a:schemeClr>
                </a:solidFill>
                <a:latin typeface="Arial"/>
                <a:cs typeface="Arial"/>
              </a:rPr>
              <a:t>The names of unique launch sites in the space mission.</a:t>
            </a:r>
          </a:p>
          <a:p>
            <a:pPr marL="971550" lvl="1" indent="-285750">
              <a:lnSpc>
                <a:spcPct val="100000"/>
              </a:lnSpc>
              <a:spcBef>
                <a:spcPts val="1400"/>
              </a:spcBef>
              <a:buFont typeface="Arial"/>
              <a:buChar char="-"/>
            </a:pPr>
            <a:r>
              <a:rPr lang="en-US" sz="1700" dirty="0">
                <a:solidFill>
                  <a:schemeClr val="bg2">
                    <a:lumMod val="50000"/>
                  </a:schemeClr>
                </a:solidFill>
                <a:latin typeface="Arial"/>
                <a:cs typeface="Arial"/>
              </a:rPr>
              <a:t>The total payload mass carried by boosters launched by NASA (CRS)</a:t>
            </a:r>
          </a:p>
          <a:p>
            <a:pPr marL="971550" lvl="1" indent="-285750">
              <a:lnSpc>
                <a:spcPct val="100000"/>
              </a:lnSpc>
              <a:spcBef>
                <a:spcPts val="1400"/>
              </a:spcBef>
              <a:buFont typeface="Arial"/>
              <a:buChar char="-"/>
            </a:pPr>
            <a:r>
              <a:rPr lang="en-US" sz="1700" dirty="0">
                <a:solidFill>
                  <a:schemeClr val="bg2">
                    <a:lumMod val="50000"/>
                  </a:schemeClr>
                </a:solidFill>
                <a:latin typeface="Arial"/>
                <a:cs typeface="Arial"/>
              </a:rPr>
              <a:t>The average payload mass carried by booster version F9 v1.1</a:t>
            </a:r>
          </a:p>
          <a:p>
            <a:pPr marL="971550" lvl="1" indent="-285750">
              <a:lnSpc>
                <a:spcPct val="100000"/>
              </a:lnSpc>
              <a:spcBef>
                <a:spcPts val="1400"/>
              </a:spcBef>
              <a:buFont typeface="Arial"/>
              <a:buChar char="-"/>
            </a:pPr>
            <a:r>
              <a:rPr lang="en-US" sz="1700" dirty="0">
                <a:solidFill>
                  <a:schemeClr val="bg2">
                    <a:lumMod val="50000"/>
                  </a:schemeClr>
                </a:solidFill>
                <a:latin typeface="Arial"/>
                <a:cs typeface="Arial"/>
              </a:rPr>
              <a:t>The total number of successful and failure mission outcomes</a:t>
            </a:r>
          </a:p>
          <a:p>
            <a:pPr marL="971550" lvl="1" indent="-285750">
              <a:lnSpc>
                <a:spcPct val="100000"/>
              </a:lnSpc>
              <a:spcBef>
                <a:spcPts val="1400"/>
              </a:spcBef>
              <a:buFont typeface="Arial"/>
              <a:buChar char="-"/>
            </a:pPr>
            <a:r>
              <a:rPr lang="en-US" sz="1700" dirty="0">
                <a:solidFill>
                  <a:schemeClr val="bg2">
                    <a:lumMod val="50000"/>
                  </a:schemeClr>
                </a:solidFill>
                <a:latin typeface="Arial"/>
                <a:cs typeface="Arial"/>
              </a:rPr>
              <a:t>The failed landing outcomes in drone ship, their booster version and launch site names.</a:t>
            </a:r>
            <a:endParaRPr lang="en-US" dirty="0"/>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24295"/>
            <a:ext cx="10515600" cy="5188462"/>
          </a:xfrm>
          <a:prstGeom prst="rect">
            <a:avLst/>
          </a:prstGeom>
        </p:spPr>
        <p:txBody>
          <a:bodyPr lIns="91440" tIns="45720" rIns="91440" bIns="45720" anchor="t">
            <a:normAutofit/>
          </a:bodyPr>
          <a:lstStyle/>
          <a:p>
            <a:pPr>
              <a:lnSpc>
                <a:spcPct val="100000"/>
              </a:lnSpc>
            </a:pPr>
            <a:r>
              <a:rPr lang="en-US" sz="2200" dirty="0">
                <a:solidFill>
                  <a:schemeClr val="accent3">
                    <a:lumMod val="25000"/>
                  </a:schemeClr>
                </a:solidFill>
                <a:latin typeface="Abadi"/>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a:rPr>
              <a:t>We assigned the feature launch outcomes (failure or success) to class 0 and 1.i.e., 0 for failure, and 1 for success.</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Using the color-labeled marker clusters, we identified which launch sites have relatively high success rate. </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We calculated the distances between a launch site to its proximities. We answered some question for instance:</a:t>
            </a:r>
            <a:endParaRPr lang="en-US" dirty="0">
              <a:solidFill>
                <a:schemeClr val="accent3">
                  <a:lumMod val="25000"/>
                </a:schemeClr>
              </a:solidFill>
            </a:endParaRPr>
          </a:p>
          <a:p>
            <a:pPr>
              <a:lnSpc>
                <a:spcPct val="100000"/>
              </a:lnSpc>
              <a:spcBef>
                <a:spcPts val="1400"/>
              </a:spcBef>
            </a:pPr>
            <a:r>
              <a:rPr lang="en-US" sz="1800" dirty="0">
                <a:solidFill>
                  <a:schemeClr val="accent3">
                    <a:lumMod val="25000"/>
                  </a:schemeClr>
                </a:solidFill>
                <a:latin typeface="Calibri"/>
                <a:ea typeface="Calibri"/>
                <a:cs typeface="Calibri"/>
              </a:rPr>
              <a:t>Are launch sites near railways, highways and coastlines.</a:t>
            </a:r>
          </a:p>
          <a:p>
            <a:pPr>
              <a:lnSpc>
                <a:spcPct val="100000"/>
              </a:lnSpc>
              <a:spcBef>
                <a:spcPts val="1400"/>
              </a:spcBef>
            </a:pPr>
            <a:r>
              <a:rPr lang="en-US" sz="1800" dirty="0">
                <a:solidFill>
                  <a:schemeClr val="accent3">
                    <a:lumMod val="25000"/>
                  </a:schemeClr>
                </a:solidFill>
                <a:latin typeface="Calibri"/>
                <a:ea typeface="Calibri"/>
                <a:cs typeface="Calibri"/>
              </a:rPr>
              <a:t>Do launch sites keep certain distance away from cities.</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rial"/>
                <a:cs typeface="Arial"/>
              </a:rPr>
              <a:t>We built an interactive dashboard with </a:t>
            </a:r>
            <a:r>
              <a:rPr lang="en-US" sz="2200" dirty="0" err="1">
                <a:solidFill>
                  <a:schemeClr val="accent3">
                    <a:lumMod val="25000"/>
                  </a:schemeClr>
                </a:solidFill>
                <a:latin typeface="Arial"/>
                <a:cs typeface="Arial"/>
              </a:rPr>
              <a:t>Plotly</a:t>
            </a:r>
            <a:r>
              <a:rPr lang="en-US" sz="2200" dirty="0">
                <a:solidFill>
                  <a:schemeClr val="accent3">
                    <a:lumMod val="25000"/>
                  </a:schemeClr>
                </a:solidFill>
                <a:latin typeface="Arial"/>
                <a:cs typeface="Arial"/>
              </a:rPr>
              <a:t> dash</a:t>
            </a:r>
          </a:p>
          <a:p>
            <a:pPr>
              <a:lnSpc>
                <a:spcPct val="100000"/>
              </a:lnSpc>
              <a:spcBef>
                <a:spcPts val="1400"/>
              </a:spcBef>
            </a:pPr>
            <a:r>
              <a:rPr lang="en-US" sz="2200" dirty="0">
                <a:solidFill>
                  <a:schemeClr val="accent3">
                    <a:lumMod val="25000"/>
                  </a:schemeClr>
                </a:solidFill>
                <a:latin typeface="Arial"/>
                <a:cs typeface="Arial"/>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rial"/>
                <a:cs typeface="Arial"/>
              </a:rPr>
              <a:t>We plotted scatter graph showing the relationship with Outcome and Payload Mass (Kg) for the different booster version.</a:t>
            </a:r>
            <a:endParaRPr lang="en-US" dirty="0">
              <a:solidFill>
                <a:schemeClr val="accent3">
                  <a:lumMod val="25000"/>
                </a:schemeClr>
              </a:solidFill>
            </a:endParaRP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rial"/>
                <a:cs typeface="Arial"/>
              </a:rPr>
              <a:t>We loaded the data using </a:t>
            </a:r>
            <a:r>
              <a:rPr lang="en-US" sz="2200" dirty="0" err="1">
                <a:solidFill>
                  <a:schemeClr val="accent3">
                    <a:lumMod val="25000"/>
                  </a:schemeClr>
                </a:solidFill>
                <a:latin typeface="Arial"/>
                <a:cs typeface="Arial"/>
              </a:rPr>
              <a:t>numpy</a:t>
            </a:r>
            <a:r>
              <a:rPr lang="en-US" sz="2200" dirty="0">
                <a:solidFill>
                  <a:schemeClr val="accent3">
                    <a:lumMod val="25000"/>
                  </a:schemeClr>
                </a:solidFill>
                <a:latin typeface="Arial"/>
                <a:cs typeface="Arial"/>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rial"/>
                <a:cs typeface="Arial"/>
              </a:rPr>
              <a:t>We built different machine learning models and tune different hyperparameters using </a:t>
            </a:r>
            <a:r>
              <a:rPr lang="en-US" sz="2200" dirty="0" err="1">
                <a:solidFill>
                  <a:schemeClr val="accent3">
                    <a:lumMod val="25000"/>
                  </a:schemeClr>
                </a:solidFill>
                <a:latin typeface="Arial"/>
                <a:cs typeface="Arial"/>
              </a:rPr>
              <a:t>GridSearchCV</a:t>
            </a:r>
            <a:r>
              <a:rPr lang="en-US" sz="2200" dirty="0">
                <a:solidFill>
                  <a:schemeClr val="accent3">
                    <a:lumMod val="25000"/>
                  </a:schemeClr>
                </a:solidFill>
                <a:latin typeface="Arial"/>
                <a:cs typeface="Arial"/>
              </a:rPr>
              <a:t>.</a:t>
            </a:r>
          </a:p>
          <a:p>
            <a:pPr>
              <a:lnSpc>
                <a:spcPct val="100000"/>
              </a:lnSpc>
              <a:spcBef>
                <a:spcPts val="1400"/>
              </a:spcBef>
            </a:pPr>
            <a:r>
              <a:rPr lang="en-US" sz="2200" dirty="0">
                <a:solidFill>
                  <a:schemeClr val="accent3">
                    <a:lumMod val="25000"/>
                  </a:schemeClr>
                </a:solidFill>
                <a:latin typeface="Arial"/>
                <a:cs typeface="Arial"/>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rial"/>
                <a:cs typeface="Arial"/>
              </a:rPr>
              <a:t>We found the best performing classification model.</a:t>
            </a:r>
            <a:endParaRPr lang="en-US" dirty="0"/>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370527"/>
            <a:ext cx="10521928" cy="5196066"/>
          </a:xfrm>
          <a:prstGeom prst="rect">
            <a:avLst/>
          </a:prstGeom>
        </p:spPr>
        <p:txBody>
          <a:bodyPr lIns="91440" tIns="45720" rIns="91440" bIns="45720" anchor="t">
            <a:normAutofit/>
          </a:bodyPr>
          <a:lstStyle/>
          <a:p>
            <a:pPr>
              <a:buNone/>
            </a:pPr>
            <a:r>
              <a:rPr lang="en-CA" sz="2200" dirty="0">
                <a:latin typeface="Arial"/>
                <a:cs typeface="Arial"/>
              </a:rPr>
              <a:t>•</a:t>
            </a:r>
            <a:r>
              <a:rPr lang="en-CA" sz="2200" dirty="0">
                <a:solidFill>
                  <a:srgbClr val="000000"/>
                </a:solidFill>
                <a:latin typeface="Arial"/>
                <a:ea typeface="+mn-lt"/>
                <a:cs typeface="Arial"/>
              </a:rPr>
              <a:t>  </a:t>
            </a:r>
            <a:r>
              <a:rPr lang="en-CA" sz="2200" dirty="0">
                <a:solidFill>
                  <a:schemeClr val="accent3">
                    <a:lumMod val="25000"/>
                  </a:schemeClr>
                </a:solidFill>
                <a:ea typeface="+mn-lt"/>
                <a:cs typeface="+mn-lt"/>
              </a:rPr>
              <a:t>From the plot, we found that the larger the flight amount at a launch site, the greater the success rate at a launch site.</a:t>
            </a:r>
            <a:endParaRPr lang="en-US" dirty="0">
              <a:solidFill>
                <a:schemeClr val="accent3">
                  <a:lumMod val="25000"/>
                </a:schemeClr>
              </a:solidFill>
              <a:ea typeface="+mn-lt"/>
              <a:cs typeface="+mn-lt"/>
            </a:endParaRPr>
          </a:p>
          <a:p>
            <a:pPr>
              <a:buNone/>
            </a:pPr>
            <a:endParaRPr lang="en-CA" sz="2200" dirty="0">
              <a:solidFill>
                <a:schemeClr val="accent3">
                  <a:lumMod val="25000"/>
                </a:schemeClr>
              </a:solidFill>
              <a:latin typeface="Calibri"/>
              <a:ea typeface="Calibri"/>
              <a:cs typeface="Calibri"/>
            </a:endParaRPr>
          </a:p>
          <a:p>
            <a:pPr>
              <a:buNone/>
            </a:pPr>
            <a:endParaRPr lang="en-CA" sz="2200" dirty="0">
              <a:solidFill>
                <a:schemeClr val="accent3">
                  <a:lumMod val="25000"/>
                </a:schemeClr>
              </a:solidFill>
              <a:latin typeface="Calibri"/>
              <a:ea typeface="Calibri"/>
              <a:cs typeface="Calibri"/>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026D7A85-AA2A-DE67-44E4-6F96A0D8A94C}"/>
              </a:ext>
            </a:extLst>
          </p:cNvPr>
          <p:cNvPicPr>
            <a:picLocks noChangeAspect="1"/>
          </p:cNvPicPr>
          <p:nvPr/>
        </p:nvPicPr>
        <p:blipFill>
          <a:blip r:embed="rId3"/>
          <a:stretch>
            <a:fillRect/>
          </a:stretch>
        </p:blipFill>
        <p:spPr>
          <a:xfrm>
            <a:off x="935866" y="2226789"/>
            <a:ext cx="10180747" cy="325228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5" descr="Chart, scatter chart&#10;&#10;Description automatically generated">
            <a:extLst>
              <a:ext uri="{FF2B5EF4-FFF2-40B4-BE49-F238E27FC236}">
                <a16:creationId xmlns:a16="http://schemas.microsoft.com/office/drawing/2014/main" id="{7D9AB4CC-584B-9B0A-EDDE-A8D648739924}"/>
              </a:ext>
            </a:extLst>
          </p:cNvPr>
          <p:cNvPicPr>
            <a:picLocks noChangeAspect="1"/>
          </p:cNvPicPr>
          <p:nvPr/>
        </p:nvPicPr>
        <p:blipFill>
          <a:blip r:embed="rId3"/>
          <a:stretch>
            <a:fillRect/>
          </a:stretch>
        </p:blipFill>
        <p:spPr>
          <a:xfrm>
            <a:off x="774880" y="1619097"/>
            <a:ext cx="10373931" cy="405983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70368"/>
            <a:ext cx="10639984" cy="463081"/>
          </a:xfrm>
          <a:prstGeom prst="rect">
            <a:avLst/>
          </a:prstGeom>
        </p:spPr>
        <p:txBody>
          <a:bodyPr lIns="91440" tIns="45720" rIns="91440" bIns="45720" anchor="t">
            <a:normAutofit/>
          </a:bodyPr>
          <a:lstStyle/>
          <a:p>
            <a:pPr>
              <a:buNone/>
            </a:pPr>
            <a:r>
              <a:rPr lang="en-US" sz="2200" dirty="0">
                <a:latin typeface="Arial"/>
                <a:cs typeface="Arial"/>
              </a:rPr>
              <a:t>•</a:t>
            </a:r>
            <a:r>
              <a:rPr lang="en-US" sz="2200" dirty="0">
                <a:ea typeface="+mn-lt"/>
                <a:cs typeface="+mn-lt"/>
              </a:rPr>
              <a:t>From the plot, we can see that ES-L1, GEO, HEO, SSO, VLEO had the most success rate.</a:t>
            </a:r>
            <a:endParaRPr lang="en-US" dirty="0"/>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5" descr="Chart, bar chart&#10;&#10;Description automatically generated">
            <a:extLst>
              <a:ext uri="{FF2B5EF4-FFF2-40B4-BE49-F238E27FC236}">
                <a16:creationId xmlns:a16="http://schemas.microsoft.com/office/drawing/2014/main" id="{DBC548DF-41B4-C254-66EE-B7973E39D461}"/>
              </a:ext>
            </a:extLst>
          </p:cNvPr>
          <p:cNvPicPr>
            <a:picLocks noChangeAspect="1"/>
          </p:cNvPicPr>
          <p:nvPr/>
        </p:nvPicPr>
        <p:blipFill>
          <a:blip r:embed="rId3"/>
          <a:stretch>
            <a:fillRect/>
          </a:stretch>
        </p:blipFill>
        <p:spPr>
          <a:xfrm>
            <a:off x="828541" y="2132506"/>
            <a:ext cx="9064580" cy="426724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25813"/>
            <a:ext cx="10693646" cy="4455531"/>
          </a:xfrm>
          <a:prstGeom prst="rect">
            <a:avLst/>
          </a:prstGeom>
        </p:spPr>
        <p:txBody>
          <a:bodyPr lIns="91440" tIns="45720" rIns="91440" bIns="45720" anchor="t">
            <a:normAutofit/>
          </a:bodyPr>
          <a:lstStyle/>
          <a:p>
            <a:pPr>
              <a:buNone/>
            </a:pPr>
            <a:r>
              <a:rPr lang="en-US" sz="2200" dirty="0">
                <a:latin typeface="Arial"/>
                <a:cs typeface="Arial"/>
              </a:rPr>
              <a:t>•</a:t>
            </a:r>
            <a:r>
              <a:rPr lang="en-US" sz="2200" dirty="0">
                <a:solidFill>
                  <a:srgbClr val="000000"/>
                </a:solidFill>
                <a:latin typeface="Arial"/>
                <a:ea typeface="+mn-lt"/>
                <a:cs typeface="Arial"/>
              </a:rPr>
              <a:t>  </a:t>
            </a:r>
            <a:r>
              <a:rPr lang="en-US" sz="2200" dirty="0">
                <a:solidFill>
                  <a:schemeClr val="accent3">
                    <a:lumMod val="25000"/>
                  </a:schemeClr>
                </a:solidFill>
                <a:ea typeface="+mn-lt"/>
                <a:cs typeface="+mn-lt"/>
              </a:rPr>
              <a:t>The plot below shows the Flight Number vs. Orbit type. We observe that in the LEO orbit, success is related to the number of flights whereas in the GTO orbit, there is no relationship between flight number and the orbit. </a:t>
            </a:r>
            <a:endParaRPr lang="en-US" dirty="0">
              <a:solidFill>
                <a:schemeClr val="accent3">
                  <a:lumMod val="25000"/>
                </a:schemeClr>
              </a:solidFill>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5" descr="Chart, scatter chart">
            <a:extLst>
              <a:ext uri="{FF2B5EF4-FFF2-40B4-BE49-F238E27FC236}">
                <a16:creationId xmlns:a16="http://schemas.microsoft.com/office/drawing/2014/main" id="{8C50F29D-CC19-8366-F053-CE3C4FEBCECA}"/>
              </a:ext>
            </a:extLst>
          </p:cNvPr>
          <p:cNvPicPr>
            <a:picLocks noChangeAspect="1"/>
          </p:cNvPicPr>
          <p:nvPr/>
        </p:nvPicPr>
        <p:blipFill>
          <a:blip r:embed="rId3"/>
          <a:stretch>
            <a:fillRect/>
          </a:stretch>
        </p:blipFill>
        <p:spPr>
          <a:xfrm>
            <a:off x="925449" y="2755061"/>
            <a:ext cx="10063323" cy="3268503"/>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85900"/>
            <a:ext cx="10633355" cy="43830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ea typeface="+mn-lt"/>
                <a:cs typeface="+mn-lt"/>
              </a:rPr>
              <a:t>We can observe that with heavy payloads, the successful landing are more for PO, LEO and ISS orbits.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Calibri"/>
              <a:ea typeface="Calibri"/>
              <a:cs typeface="Calibr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5" descr="Chart, scatter chart">
            <a:extLst>
              <a:ext uri="{FF2B5EF4-FFF2-40B4-BE49-F238E27FC236}">
                <a16:creationId xmlns:a16="http://schemas.microsoft.com/office/drawing/2014/main" id="{91BD2F3D-7F16-1100-19AC-7B28CD52B304}"/>
              </a:ext>
            </a:extLst>
          </p:cNvPr>
          <p:cNvPicPr>
            <a:picLocks noChangeAspect="1"/>
          </p:cNvPicPr>
          <p:nvPr/>
        </p:nvPicPr>
        <p:blipFill>
          <a:blip r:embed="rId3"/>
          <a:stretch>
            <a:fillRect/>
          </a:stretch>
        </p:blipFill>
        <p:spPr>
          <a:xfrm>
            <a:off x="768724" y="2575374"/>
            <a:ext cx="10497670" cy="315281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53434"/>
            <a:ext cx="10678178" cy="4427911"/>
          </a:xfrm>
          <a:prstGeom prst="rect">
            <a:avLst/>
          </a:prstGeom>
        </p:spPr>
        <p:txBody>
          <a:bodyPr lIns="91440" tIns="45720" rIns="91440" bIns="45720" anchor="t">
            <a:normAutofit/>
          </a:bodyPr>
          <a:lstStyle/>
          <a:p>
            <a:pPr>
              <a:lnSpc>
                <a:spcPct val="100000"/>
              </a:lnSpc>
              <a:spcBef>
                <a:spcPts val="1400"/>
              </a:spcBef>
            </a:pPr>
            <a:r>
              <a:rPr lang="en-US" sz="2200" dirty="0">
                <a:ea typeface="+mn-lt"/>
                <a:cs typeface="+mn-lt"/>
              </a:rPr>
              <a:t>From the plot, we can observe that success rate since 2013 kept on increasing till 2020.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rgbClr val="000000"/>
              </a:solidFill>
              <a:latin typeface="Calibri"/>
              <a:ea typeface="Calibri"/>
              <a:cs typeface="Calibri"/>
            </a:endParaRPr>
          </a:p>
          <a:p>
            <a:pPr>
              <a:lnSpc>
                <a:spcPct val="100000"/>
              </a:lnSpc>
              <a:spcBef>
                <a:spcPts val="1400"/>
              </a:spcBef>
            </a:pPr>
            <a:endParaRPr lang="en-US" sz="2200" dirty="0">
              <a:solidFill>
                <a:srgbClr val="000000"/>
              </a:solidFill>
              <a:latin typeface="Calibri"/>
              <a:ea typeface="Calibri"/>
              <a:cs typeface="Calibr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5" descr="Chart">
            <a:extLst>
              <a:ext uri="{FF2B5EF4-FFF2-40B4-BE49-F238E27FC236}">
                <a16:creationId xmlns:a16="http://schemas.microsoft.com/office/drawing/2014/main" id="{F58F5F8D-BE6D-FB92-6F31-5A5482C29DE0}"/>
              </a:ext>
            </a:extLst>
          </p:cNvPr>
          <p:cNvPicPr>
            <a:picLocks noChangeAspect="1"/>
          </p:cNvPicPr>
          <p:nvPr/>
        </p:nvPicPr>
        <p:blipFill>
          <a:blip r:embed="rId3"/>
          <a:stretch>
            <a:fillRect/>
          </a:stretch>
        </p:blipFill>
        <p:spPr>
          <a:xfrm>
            <a:off x="1205753" y="2297657"/>
            <a:ext cx="9141759" cy="373065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56684"/>
            <a:ext cx="10597236" cy="877515"/>
          </a:xfrm>
          <a:prstGeom prst="rect">
            <a:avLst/>
          </a:prstGeom>
        </p:spPr>
        <p:txBody>
          <a:bodyPr lIns="91440" tIns="45720" rIns="91440" bIns="45720" anchor="t">
            <a:normAutofit/>
          </a:bodyPr>
          <a:lstStyle/>
          <a:p>
            <a:pPr marL="0" indent="0">
              <a:lnSpc>
                <a:spcPct val="100000"/>
              </a:lnSpc>
              <a:buNone/>
            </a:pPr>
            <a:r>
              <a:rPr lang="en-US" sz="2200">
                <a:solidFill>
                  <a:schemeClr val="accent3">
                    <a:lumMod val="25000"/>
                  </a:schemeClr>
                </a:solidFill>
                <a:latin typeface="Abadi" panose="020B0604020104020204" pitchFamily="34" charset="0"/>
              </a:rPr>
              <a:t>•We used the key word DISTINCT to show only unique launch sites from the SpaceX data.</a:t>
            </a:r>
            <a:endParaRPr lang="en-US"/>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7" name="Picture 7" descr="Graphical user interface, text, application, email">
            <a:extLst>
              <a:ext uri="{FF2B5EF4-FFF2-40B4-BE49-F238E27FC236}">
                <a16:creationId xmlns:a16="http://schemas.microsoft.com/office/drawing/2014/main" id="{A8515A64-CB65-E7EE-CA59-9DF883959FD3}"/>
              </a:ext>
            </a:extLst>
          </p:cNvPr>
          <p:cNvPicPr>
            <a:picLocks noChangeAspect="1"/>
          </p:cNvPicPr>
          <p:nvPr/>
        </p:nvPicPr>
        <p:blipFill>
          <a:blip r:embed="rId3"/>
          <a:stretch>
            <a:fillRect/>
          </a:stretch>
        </p:blipFill>
        <p:spPr>
          <a:xfrm>
            <a:off x="869577" y="2383933"/>
            <a:ext cx="10329581" cy="371498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7037"/>
            <a:ext cx="10754118" cy="496515"/>
          </a:xfrm>
          <a:prstGeom prst="rect">
            <a:avLst/>
          </a:prstGeom>
        </p:spPr>
        <p:txBody>
          <a:bodyPr lIns="91440" tIns="45720" rIns="91440" bIns="45720" anchor="t">
            <a:normAutofit/>
          </a:bodyPr>
          <a:lstStyle/>
          <a:p>
            <a:pPr>
              <a:buNone/>
            </a:pPr>
            <a:r>
              <a:rPr lang="en-US" sz="2200" dirty="0">
                <a:latin typeface="Arial"/>
                <a:cs typeface="Arial"/>
              </a:rPr>
              <a:t>•</a:t>
            </a:r>
            <a:r>
              <a:rPr lang="en-US" sz="2200" dirty="0">
                <a:solidFill>
                  <a:srgbClr val="000000"/>
                </a:solidFill>
                <a:latin typeface="Arial"/>
                <a:ea typeface="+mn-lt"/>
                <a:cs typeface="Arial"/>
              </a:rPr>
              <a:t> </a:t>
            </a:r>
            <a:r>
              <a:rPr lang="en-US" sz="2200" dirty="0">
                <a:solidFill>
                  <a:schemeClr val="accent3">
                    <a:lumMod val="25000"/>
                  </a:schemeClr>
                </a:solidFill>
                <a:ea typeface="+mn-lt"/>
                <a:cs typeface="+mn-lt"/>
              </a:rPr>
              <a:t>We used the query above to display 5 records where launch sites begin with `CCA`</a:t>
            </a:r>
            <a:endParaRPr lang="en-US" dirty="0">
              <a:solidFill>
                <a:schemeClr val="accent3">
                  <a:lumMod val="25000"/>
                </a:schemeClr>
              </a:solidFill>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5" descr="Graphical user interface, application&#10;&#10;Description automatically generated">
            <a:extLst>
              <a:ext uri="{FF2B5EF4-FFF2-40B4-BE49-F238E27FC236}">
                <a16:creationId xmlns:a16="http://schemas.microsoft.com/office/drawing/2014/main" id="{E349AEC7-674D-8066-5677-BD2150C1A5C9}"/>
              </a:ext>
            </a:extLst>
          </p:cNvPr>
          <p:cNvPicPr>
            <a:picLocks noChangeAspect="1"/>
          </p:cNvPicPr>
          <p:nvPr/>
        </p:nvPicPr>
        <p:blipFill>
          <a:blip r:embed="rId3"/>
          <a:stretch>
            <a:fillRect/>
          </a:stretch>
        </p:blipFill>
        <p:spPr>
          <a:xfrm>
            <a:off x="768724" y="2347720"/>
            <a:ext cx="10654551" cy="368656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7037"/>
            <a:ext cx="10518794" cy="653397"/>
          </a:xfrm>
          <a:prstGeom prst="rect">
            <a:avLst/>
          </a:prstGeom>
        </p:spPr>
        <p:txBody>
          <a:bodyPr lIns="91440" tIns="45720" rIns="91440" bIns="45720" anchor="t">
            <a:normAutofit lnSpcReduction="10000"/>
          </a:bodyPr>
          <a:lstStyle/>
          <a:p>
            <a:pPr>
              <a:buNone/>
            </a:pPr>
            <a:r>
              <a:rPr lang="en-US" sz="2200" dirty="0">
                <a:latin typeface="Arial"/>
                <a:cs typeface="Arial"/>
              </a:rPr>
              <a:t>•</a:t>
            </a:r>
            <a:r>
              <a:rPr lang="en-US" sz="2200" dirty="0">
                <a:solidFill>
                  <a:srgbClr val="000000"/>
                </a:solidFill>
                <a:latin typeface="Arial"/>
                <a:ea typeface="+mn-lt"/>
                <a:cs typeface="Arial"/>
              </a:rPr>
              <a:t>  </a:t>
            </a:r>
            <a:r>
              <a:rPr lang="en-US" sz="2200" dirty="0">
                <a:solidFill>
                  <a:schemeClr val="accent3">
                    <a:lumMod val="25000"/>
                  </a:schemeClr>
                </a:solidFill>
                <a:ea typeface="+mn-lt"/>
                <a:cs typeface="+mn-lt"/>
              </a:rPr>
              <a:t>We calculated the total payload carried by boosters from NASA as 45596 using the query below</a:t>
            </a:r>
            <a:endParaRPr lang="en-US" dirty="0">
              <a:solidFill>
                <a:schemeClr val="accent3">
                  <a:lumMod val="25000"/>
                </a:schemeClr>
              </a:solidFill>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5" descr="Graphical user interface, text, application, email">
            <a:extLst>
              <a:ext uri="{FF2B5EF4-FFF2-40B4-BE49-F238E27FC236}">
                <a16:creationId xmlns:a16="http://schemas.microsoft.com/office/drawing/2014/main" id="{66E42832-1DE9-7EF9-67AD-FEDFE532AAF1}"/>
              </a:ext>
            </a:extLst>
          </p:cNvPr>
          <p:cNvPicPr>
            <a:picLocks noChangeAspect="1"/>
          </p:cNvPicPr>
          <p:nvPr/>
        </p:nvPicPr>
        <p:blipFill>
          <a:blip r:embed="rId3"/>
          <a:stretch>
            <a:fillRect/>
          </a:stretch>
        </p:blipFill>
        <p:spPr>
          <a:xfrm>
            <a:off x="1004048" y="2537941"/>
            <a:ext cx="10183904" cy="319405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pic>
        <p:nvPicPr>
          <p:cNvPr id="2" name="Picture 5" descr="Graphical user interface, text, application, email">
            <a:extLst>
              <a:ext uri="{FF2B5EF4-FFF2-40B4-BE49-F238E27FC236}">
                <a16:creationId xmlns:a16="http://schemas.microsoft.com/office/drawing/2014/main" id="{21C2EEE1-2584-D0E9-D7E7-38C1FE95B780}"/>
              </a:ext>
            </a:extLst>
          </p:cNvPr>
          <p:cNvPicPr>
            <a:picLocks noGrp="1" noChangeAspect="1"/>
          </p:cNvPicPr>
          <p:nvPr>
            <p:ph idx="4294967295"/>
          </p:nvPr>
        </p:nvPicPr>
        <p:blipFill>
          <a:blip r:embed="rId3"/>
          <a:stretch>
            <a:fillRect/>
          </a:stretch>
        </p:blipFill>
        <p:spPr>
          <a:xfrm>
            <a:off x="975835" y="1819228"/>
            <a:ext cx="10230410" cy="4072777"/>
          </a:xfrm>
          <a:prstGeom prst="rect">
            <a:avLst/>
          </a:prstGeom>
        </p:spPr>
      </p:pic>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buNone/>
            </a:pPr>
            <a:r>
              <a:rPr lang="en-US" sz="2000" dirty="0">
                <a:latin typeface="Arial"/>
                <a:cs typeface="Arial"/>
              </a:rPr>
              <a:t>•</a:t>
            </a:r>
            <a:r>
              <a:rPr lang="en-US" sz="2000" dirty="0">
                <a:latin typeface="Arial"/>
                <a:ea typeface="+mn-lt"/>
                <a:cs typeface="Arial"/>
              </a:rPr>
              <a:t>  </a:t>
            </a:r>
            <a:r>
              <a:rPr lang="en-US" sz="2000" dirty="0">
                <a:ea typeface="+mn-lt"/>
                <a:cs typeface="+mn-lt"/>
              </a:rPr>
              <a:t>We observed that the dates of the first successful landing outcome on ground pad was 22</a:t>
            </a:r>
            <a:r>
              <a:rPr lang="en-US" sz="2000" baseline="30000" dirty="0">
                <a:ea typeface="+mn-lt"/>
                <a:cs typeface="+mn-lt"/>
              </a:rPr>
              <a:t>nd</a:t>
            </a:r>
            <a:r>
              <a:rPr lang="en-US" sz="2000" dirty="0">
                <a:ea typeface="+mn-lt"/>
                <a:cs typeface="+mn-lt"/>
              </a:rPr>
              <a:t> December 2015</a:t>
            </a:r>
            <a:endParaRPr lang="en-US" sz="2000" dirty="0"/>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5" descr="Graphical user interface, text, application, email">
            <a:extLst>
              <a:ext uri="{FF2B5EF4-FFF2-40B4-BE49-F238E27FC236}">
                <a16:creationId xmlns:a16="http://schemas.microsoft.com/office/drawing/2014/main" id="{2C59CCC2-F83B-C2D2-C337-27C6AC48F176}"/>
              </a:ext>
            </a:extLst>
          </p:cNvPr>
          <p:cNvPicPr>
            <a:picLocks noChangeAspect="1"/>
          </p:cNvPicPr>
          <p:nvPr/>
        </p:nvPicPr>
        <p:blipFill>
          <a:blip r:embed="rId3"/>
          <a:stretch>
            <a:fillRect/>
          </a:stretch>
        </p:blipFill>
        <p:spPr>
          <a:xfrm>
            <a:off x="813548" y="2668786"/>
            <a:ext cx="10430434" cy="334698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pic>
        <p:nvPicPr>
          <p:cNvPr id="2" name="Picture 2" descr="We used the WHERE clause to filter for boosters which have successfully landed on drone ship and applied the AND condition to determine successful landing with payload mass greater than 4000 but less than 6000&#10;">
            <a:extLst>
              <a:ext uri="{FF2B5EF4-FFF2-40B4-BE49-F238E27FC236}">
                <a16:creationId xmlns:a16="http://schemas.microsoft.com/office/drawing/2014/main" id="{05E85672-6675-FB80-820C-521C3E4B5D4A}"/>
              </a:ext>
            </a:extLst>
          </p:cNvPr>
          <p:cNvPicPr>
            <a:picLocks noGrp="1" noChangeAspect="1"/>
          </p:cNvPicPr>
          <p:nvPr>
            <p:ph idx="4294967295"/>
          </p:nvPr>
        </p:nvPicPr>
        <p:blipFill>
          <a:blip r:embed="rId3"/>
          <a:stretch>
            <a:fillRect/>
          </a:stretch>
        </p:blipFill>
        <p:spPr>
          <a:xfrm>
            <a:off x="834539" y="1792007"/>
            <a:ext cx="5828942" cy="3992750"/>
          </a:xfrm>
          <a:prstGeom prst="rect">
            <a:avLst/>
          </a:prstGeom>
        </p:spPr>
      </p:pic>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3" name="TextBox 2">
            <a:extLst>
              <a:ext uri="{FF2B5EF4-FFF2-40B4-BE49-F238E27FC236}">
                <a16:creationId xmlns:a16="http://schemas.microsoft.com/office/drawing/2014/main" id="{509D6B16-73FD-D426-A36E-5313BDE8F0AE}"/>
              </a:ext>
            </a:extLst>
          </p:cNvPr>
          <p:cNvSpPr txBox="1"/>
          <p:nvPr/>
        </p:nvSpPr>
        <p:spPr>
          <a:xfrm>
            <a:off x="7189694" y="2326343"/>
            <a:ext cx="4558552"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sz="2000" dirty="0">
                <a:latin typeface="Abadi"/>
              </a:rPr>
              <a:t> We used the </a:t>
            </a:r>
            <a:r>
              <a:rPr lang="en-US" sz="2000" b="1" dirty="0">
                <a:latin typeface="Abadi"/>
              </a:rPr>
              <a:t>WHERE</a:t>
            </a:r>
            <a:r>
              <a:rPr lang="en-US" sz="2000" dirty="0">
                <a:latin typeface="Abadi"/>
              </a:rPr>
              <a:t> clause to filter for boosters which have successfully landed on drone ship and applied the </a:t>
            </a:r>
            <a:r>
              <a:rPr lang="en-US" sz="2000" b="1" dirty="0">
                <a:latin typeface="Abadi"/>
              </a:rPr>
              <a:t>AND</a:t>
            </a:r>
            <a:r>
              <a:rPr lang="en-US" sz="2000" dirty="0">
                <a:latin typeface="Abadi"/>
              </a:rPr>
              <a:t> condition to determine successful landing with payload mass greater than 4000 but less than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6453" y="1357083"/>
            <a:ext cx="10600469" cy="543503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pPr>
            <a:r>
              <a:rPr lang="en-US" sz="1400" dirty="0">
                <a:solidFill>
                  <a:schemeClr val="accent3">
                    <a:lumMod val="25000"/>
                  </a:schemeClr>
                </a:solidFill>
                <a:latin typeface="Abadi"/>
              </a:rPr>
              <a:t>Data Collection through API</a:t>
            </a:r>
          </a:p>
          <a:p>
            <a:pPr>
              <a:lnSpc>
                <a:spcPct val="100000"/>
              </a:lnSpc>
              <a:spcBef>
                <a:spcPts val="1400"/>
              </a:spcBef>
            </a:pPr>
            <a:r>
              <a:rPr lang="en-US" sz="1400" dirty="0">
                <a:solidFill>
                  <a:schemeClr val="accent3">
                    <a:lumMod val="25000"/>
                  </a:schemeClr>
                </a:solidFill>
                <a:latin typeface="Abadi"/>
              </a:rPr>
              <a:t>Data Collection with Web Scraping</a:t>
            </a: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latin typeface="Abadi"/>
              </a:rPr>
              <a:t>Data Wrangling</a:t>
            </a: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latin typeface="Abadi"/>
              </a:rPr>
              <a:t>Exploratory Data Analysis with SQL</a:t>
            </a: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latin typeface="Abadi"/>
              </a:rPr>
              <a:t>Exploratory Data Analysis with Data Visualization</a:t>
            </a: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latin typeface="Abadi"/>
              </a:rPr>
              <a:t>Interactive Visual Analytics with Folium</a:t>
            </a: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latin typeface="Abadi"/>
              </a:rPr>
              <a:t>Machine Learning Prediction</a:t>
            </a:r>
            <a:endParaRPr lang="en-US" sz="1400" dirty="0">
              <a:solidFill>
                <a:schemeClr val="accent3">
                  <a:lumMod val="25000"/>
                </a:schemeClr>
              </a:solidFill>
            </a:endParaRPr>
          </a:p>
          <a:p>
            <a:pPr>
              <a:lnSpc>
                <a:spcPct val="100000"/>
              </a:lnSpc>
              <a:spcBef>
                <a:spcPts val="1400"/>
              </a:spcBef>
            </a:pPr>
            <a:endParaRPr lang="en-US" sz="14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Summary of all results</a:t>
            </a:r>
          </a:p>
          <a:p>
            <a:pPr>
              <a:lnSpc>
                <a:spcPct val="100000"/>
              </a:lnSpc>
            </a:pPr>
            <a:r>
              <a:rPr lang="en-US" sz="1400" dirty="0">
                <a:solidFill>
                  <a:schemeClr val="accent3">
                    <a:lumMod val="25000"/>
                  </a:schemeClr>
                </a:solidFill>
                <a:latin typeface="Abadi"/>
              </a:rPr>
              <a:t>Exploratory Data Analysis result</a:t>
            </a:r>
          </a:p>
          <a:p>
            <a:pPr>
              <a:lnSpc>
                <a:spcPct val="100000"/>
              </a:lnSpc>
              <a:spcBef>
                <a:spcPts val="1400"/>
              </a:spcBef>
            </a:pPr>
            <a:r>
              <a:rPr lang="en-US" sz="1400" dirty="0">
                <a:solidFill>
                  <a:schemeClr val="accent3">
                    <a:lumMod val="25000"/>
                  </a:schemeClr>
                </a:solidFill>
                <a:latin typeface="Abadi"/>
              </a:rPr>
              <a:t>Interactive analytics in screenshots</a:t>
            </a: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latin typeface="Abadi"/>
              </a:rPr>
              <a:t>Predictive Analytics result</a:t>
            </a:r>
            <a:endParaRPr lang="en-US" sz="1400"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pic>
        <p:nvPicPr>
          <p:cNvPr id="2" name="Picture 5">
            <a:extLst>
              <a:ext uri="{FF2B5EF4-FFF2-40B4-BE49-F238E27FC236}">
                <a16:creationId xmlns:a16="http://schemas.microsoft.com/office/drawing/2014/main" id="{331BB5B9-8336-8FB4-1964-4A8EB53BED1C}"/>
              </a:ext>
            </a:extLst>
          </p:cNvPr>
          <p:cNvPicPr>
            <a:picLocks noGrp="1" noChangeAspect="1"/>
          </p:cNvPicPr>
          <p:nvPr>
            <p:ph idx="4294967295"/>
          </p:nvPr>
        </p:nvPicPr>
        <p:blipFill>
          <a:blip r:embed="rId3"/>
          <a:stretch>
            <a:fillRect/>
          </a:stretch>
        </p:blipFill>
        <p:spPr>
          <a:xfrm>
            <a:off x="767343" y="1545478"/>
            <a:ext cx="4797923" cy="4351338"/>
          </a:xfrm>
          <a:prstGeom prst="rect">
            <a:avLst/>
          </a:prstGeom>
        </p:spPr>
      </p:pic>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6">
            <a:extLst>
              <a:ext uri="{FF2B5EF4-FFF2-40B4-BE49-F238E27FC236}">
                <a16:creationId xmlns:a16="http://schemas.microsoft.com/office/drawing/2014/main" id="{5F6621E3-0319-B985-DDC5-EC57AFC27874}"/>
              </a:ext>
            </a:extLst>
          </p:cNvPr>
          <p:cNvPicPr>
            <a:picLocks noChangeAspect="1"/>
          </p:cNvPicPr>
          <p:nvPr/>
        </p:nvPicPr>
        <p:blipFill>
          <a:blip r:embed="rId4"/>
          <a:stretch>
            <a:fillRect/>
          </a:stretch>
        </p:blipFill>
        <p:spPr>
          <a:xfrm>
            <a:off x="7458635" y="1549198"/>
            <a:ext cx="3874994" cy="407336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552544"/>
          </a:xfrm>
          <a:prstGeom prst="rect">
            <a:avLst/>
          </a:prstGeom>
        </p:spPr>
        <p:txBody>
          <a:bodyPr lIns="91440" tIns="45720" rIns="91440" bIns="45720" anchor="t">
            <a:normAutofit lnSpcReduction="10000"/>
          </a:bodyPr>
          <a:lstStyle/>
          <a:p>
            <a:pPr>
              <a:buNone/>
            </a:pPr>
            <a:r>
              <a:rPr lang="en-US" sz="1700" dirty="0">
                <a:latin typeface="Arial"/>
                <a:cs typeface="Arial"/>
              </a:rPr>
              <a:t>•</a:t>
            </a:r>
            <a:r>
              <a:rPr lang="en-US" sz="1700" dirty="0">
                <a:ea typeface="+mn-lt"/>
                <a:cs typeface="+mn-lt"/>
              </a:rPr>
              <a:t>We determined the booster that have carried the maximum payload using a subquery in the </a:t>
            </a:r>
            <a:r>
              <a:rPr lang="en-US" sz="1700" b="1" dirty="0">
                <a:ea typeface="+mn-lt"/>
                <a:cs typeface="+mn-lt"/>
              </a:rPr>
              <a:t>WHERE</a:t>
            </a:r>
            <a:r>
              <a:rPr lang="en-US" sz="1700" dirty="0">
                <a:ea typeface="+mn-lt"/>
                <a:cs typeface="+mn-lt"/>
              </a:rPr>
              <a:t> clause and the </a:t>
            </a:r>
            <a:r>
              <a:rPr lang="en-US" sz="1700" b="1" dirty="0">
                <a:ea typeface="+mn-lt"/>
                <a:cs typeface="+mn-lt"/>
              </a:rPr>
              <a:t>MAX() </a:t>
            </a:r>
            <a:r>
              <a:rPr lang="en-US" sz="1700" dirty="0">
                <a:ea typeface="+mn-lt"/>
                <a:cs typeface="+mn-lt"/>
              </a:rPr>
              <a:t>function.</a:t>
            </a:r>
            <a:endParaRPr lang="en-US" dirty="0"/>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5" descr="Table">
            <a:extLst>
              <a:ext uri="{FF2B5EF4-FFF2-40B4-BE49-F238E27FC236}">
                <a16:creationId xmlns:a16="http://schemas.microsoft.com/office/drawing/2014/main" id="{9F7AD854-9677-6DB3-09E3-A4F5DC4FAAFD}"/>
              </a:ext>
            </a:extLst>
          </p:cNvPr>
          <p:cNvPicPr>
            <a:picLocks noChangeAspect="1"/>
          </p:cNvPicPr>
          <p:nvPr/>
        </p:nvPicPr>
        <p:blipFill>
          <a:blip r:embed="rId3"/>
          <a:stretch>
            <a:fillRect/>
          </a:stretch>
        </p:blipFill>
        <p:spPr>
          <a:xfrm>
            <a:off x="847165" y="2750753"/>
            <a:ext cx="9948582" cy="356405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9283" y="1380300"/>
            <a:ext cx="10582715" cy="493520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ea typeface="+mn-lt"/>
                <a:cs typeface="+mn-lt"/>
              </a:rPr>
              <a:t>We used a combinations of the </a:t>
            </a:r>
            <a:r>
              <a:rPr lang="en-US" sz="2200" b="1" dirty="0">
                <a:solidFill>
                  <a:schemeClr val="accent3">
                    <a:lumMod val="25000"/>
                  </a:schemeClr>
                </a:solidFill>
                <a:ea typeface="+mn-lt"/>
                <a:cs typeface="+mn-lt"/>
              </a:rPr>
              <a:t>WHERE</a:t>
            </a:r>
            <a:r>
              <a:rPr lang="en-US" sz="2200" dirty="0">
                <a:solidFill>
                  <a:schemeClr val="accent3">
                    <a:lumMod val="25000"/>
                  </a:schemeClr>
                </a:solidFill>
                <a:ea typeface="+mn-lt"/>
                <a:cs typeface="+mn-lt"/>
              </a:rPr>
              <a:t> clause, </a:t>
            </a:r>
            <a:r>
              <a:rPr lang="en-US" sz="2200" b="1" dirty="0">
                <a:solidFill>
                  <a:schemeClr val="accent3">
                    <a:lumMod val="25000"/>
                  </a:schemeClr>
                </a:solidFill>
                <a:ea typeface="+mn-lt"/>
                <a:cs typeface="+mn-lt"/>
              </a:rPr>
              <a:t>LIKE</a:t>
            </a:r>
            <a:r>
              <a:rPr lang="en-US" sz="2200" dirty="0">
                <a:solidFill>
                  <a:schemeClr val="accent3">
                    <a:lumMod val="25000"/>
                  </a:schemeClr>
                </a:solidFill>
                <a:ea typeface="+mn-lt"/>
                <a:cs typeface="+mn-lt"/>
              </a:rPr>
              <a:t>, </a:t>
            </a:r>
            <a:r>
              <a:rPr lang="en-US" sz="2200" b="1" dirty="0">
                <a:solidFill>
                  <a:schemeClr val="accent3">
                    <a:lumMod val="25000"/>
                  </a:schemeClr>
                </a:solidFill>
                <a:ea typeface="+mn-lt"/>
                <a:cs typeface="+mn-lt"/>
              </a:rPr>
              <a:t>AND</a:t>
            </a:r>
            <a:r>
              <a:rPr lang="en-US" sz="2200" dirty="0">
                <a:solidFill>
                  <a:schemeClr val="accent3">
                    <a:lumMod val="25000"/>
                  </a:schemeClr>
                </a:solidFill>
                <a:ea typeface="+mn-lt"/>
                <a:cs typeface="+mn-lt"/>
              </a:rPr>
              <a:t>, and </a:t>
            </a:r>
            <a:r>
              <a:rPr lang="en-US" sz="2200" b="1" dirty="0">
                <a:solidFill>
                  <a:schemeClr val="accent3">
                    <a:lumMod val="25000"/>
                  </a:schemeClr>
                </a:solidFill>
                <a:ea typeface="+mn-lt"/>
                <a:cs typeface="+mn-lt"/>
              </a:rPr>
              <a:t>BETWEEN</a:t>
            </a:r>
            <a:r>
              <a:rPr lang="en-US" sz="2200" dirty="0">
                <a:solidFill>
                  <a:schemeClr val="accent3">
                    <a:lumMod val="25000"/>
                  </a:schemeClr>
                </a:solidFill>
                <a:ea typeface="+mn-lt"/>
                <a:cs typeface="+mn-lt"/>
              </a:rPr>
              <a:t> conditions to filter for failed landing outcomes in drone ship, their booster versions, and launch site names for year 2015</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5" descr="Graphical user interface, text, application, email">
            <a:extLst>
              <a:ext uri="{FF2B5EF4-FFF2-40B4-BE49-F238E27FC236}">
                <a16:creationId xmlns:a16="http://schemas.microsoft.com/office/drawing/2014/main" id="{A318451B-6A3A-994C-1747-F55B1D948686}"/>
              </a:ext>
            </a:extLst>
          </p:cNvPr>
          <p:cNvPicPr>
            <a:picLocks noChangeAspect="1"/>
          </p:cNvPicPr>
          <p:nvPr/>
        </p:nvPicPr>
        <p:blipFill>
          <a:blip r:embed="rId3"/>
          <a:stretch>
            <a:fillRect/>
          </a:stretch>
        </p:blipFill>
        <p:spPr>
          <a:xfrm>
            <a:off x="1032457" y="2938757"/>
            <a:ext cx="10155495" cy="309476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pic>
        <p:nvPicPr>
          <p:cNvPr id="2" name="Picture 5">
            <a:extLst>
              <a:ext uri="{FF2B5EF4-FFF2-40B4-BE49-F238E27FC236}">
                <a16:creationId xmlns:a16="http://schemas.microsoft.com/office/drawing/2014/main" id="{0821B9A4-90D4-9B12-C8BB-255E269A0013}"/>
              </a:ext>
            </a:extLst>
          </p:cNvPr>
          <p:cNvPicPr>
            <a:picLocks noGrp="1" noChangeAspect="1"/>
          </p:cNvPicPr>
          <p:nvPr>
            <p:ph idx="4294967295"/>
          </p:nvPr>
        </p:nvPicPr>
        <p:blipFill>
          <a:blip r:embed="rId3"/>
          <a:stretch>
            <a:fillRect/>
          </a:stretch>
        </p:blipFill>
        <p:spPr>
          <a:xfrm>
            <a:off x="772712" y="1477772"/>
            <a:ext cx="6134100" cy="4295775"/>
          </a:xfrm>
          <a:prstGeom prst="rect">
            <a:avLst/>
          </a:prstGeom>
        </p:spPr>
      </p:pic>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TextBox 5">
            <a:extLst>
              <a:ext uri="{FF2B5EF4-FFF2-40B4-BE49-F238E27FC236}">
                <a16:creationId xmlns:a16="http://schemas.microsoft.com/office/drawing/2014/main" id="{44FF2A7A-A8E8-111E-1545-07A74C69C48E}"/>
              </a:ext>
            </a:extLst>
          </p:cNvPr>
          <p:cNvSpPr txBox="1"/>
          <p:nvPr/>
        </p:nvSpPr>
        <p:spPr>
          <a:xfrm>
            <a:off x="7149921" y="1944710"/>
            <a:ext cx="5039931" cy="28837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sz="2000">
                <a:latin typeface="Abadi"/>
                <a:cs typeface="Arial"/>
              </a:rPr>
              <a:t>We selected Landing outcomes and the </a:t>
            </a:r>
            <a:r>
              <a:rPr lang="en-US" sz="2000" b="1">
                <a:latin typeface="Abadi"/>
                <a:cs typeface="Arial"/>
              </a:rPr>
              <a:t>COUNT</a:t>
            </a:r>
            <a:r>
              <a:rPr lang="en-US" sz="2000">
                <a:latin typeface="Abadi"/>
                <a:cs typeface="Arial"/>
              </a:rPr>
              <a:t> of landing outcomes from the data and used the </a:t>
            </a:r>
            <a:r>
              <a:rPr lang="en-US" sz="2000" b="1">
                <a:latin typeface="Abadi"/>
                <a:cs typeface="Arial"/>
              </a:rPr>
              <a:t>WHERE</a:t>
            </a:r>
            <a:r>
              <a:rPr lang="en-US" sz="2000">
                <a:latin typeface="Abadi"/>
                <a:cs typeface="Arial"/>
              </a:rPr>
              <a:t> clause to filter for landing outcomes </a:t>
            </a:r>
            <a:r>
              <a:rPr lang="en-US" sz="2000" b="1">
                <a:latin typeface="Abadi"/>
                <a:cs typeface="Arial"/>
              </a:rPr>
              <a:t>BETWEEN</a:t>
            </a:r>
            <a:r>
              <a:rPr lang="en-US" sz="2000">
                <a:latin typeface="Abadi"/>
                <a:cs typeface="Arial"/>
              </a:rPr>
              <a:t> 2010-06-04 to 2010-03-20.​</a:t>
            </a:r>
          </a:p>
          <a:p>
            <a:pPr>
              <a:buChar char="•"/>
            </a:pPr>
            <a:r>
              <a:rPr lang="en-US" sz="2000">
                <a:latin typeface="Abadi"/>
                <a:cs typeface="Arial"/>
              </a:rPr>
              <a:t>We applied the </a:t>
            </a:r>
            <a:r>
              <a:rPr lang="en-US" sz="2000" b="1">
                <a:latin typeface="Abadi"/>
                <a:cs typeface="Arial"/>
              </a:rPr>
              <a:t>GROUP BY </a:t>
            </a:r>
            <a:r>
              <a:rPr lang="en-US" sz="2000">
                <a:latin typeface="Abadi"/>
                <a:cs typeface="Arial"/>
              </a:rPr>
              <a:t>clause to group the landing outcomes and the </a:t>
            </a:r>
            <a:r>
              <a:rPr lang="en-US" sz="2000" b="1">
                <a:latin typeface="Abadi"/>
                <a:cs typeface="Arial"/>
              </a:rPr>
              <a:t>ORDER BY </a:t>
            </a:r>
            <a:r>
              <a:rPr lang="en-US" sz="2000">
                <a:latin typeface="Abadi"/>
                <a:cs typeface="Arial"/>
              </a:rPr>
              <a:t>clause to order the grouped landing outcome in descending order.​</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endParaRPr lang="en-US">
              <a:solidFill>
                <a:srgbClr val="000000"/>
              </a:solidFill>
              <a:latin typeface="Calibri" panose="020F0502020204030204"/>
              <a:ea typeface="Calibri" panose="020F0502020204030204"/>
              <a:cs typeface="Calibri" panose="020F0502020204030204"/>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endParaRPr lang="en-US" dirty="0"/>
          </a:p>
        </p:txBody>
      </p:sp>
      <p:pic>
        <p:nvPicPr>
          <p:cNvPr id="4" name="Picture 5" descr="Map&#10;&#10;Description automatically generated">
            <a:extLst>
              <a:ext uri="{FF2B5EF4-FFF2-40B4-BE49-F238E27FC236}">
                <a16:creationId xmlns:a16="http://schemas.microsoft.com/office/drawing/2014/main" id="{81635793-ACEF-FD38-C264-71BE83CD7459}"/>
              </a:ext>
            </a:extLst>
          </p:cNvPr>
          <p:cNvPicPr>
            <a:picLocks noChangeAspect="1"/>
          </p:cNvPicPr>
          <p:nvPr/>
        </p:nvPicPr>
        <p:blipFill>
          <a:blip r:embed="rId3"/>
          <a:stretch>
            <a:fillRect/>
          </a:stretch>
        </p:blipFill>
        <p:spPr>
          <a:xfrm>
            <a:off x="841168" y="1900521"/>
            <a:ext cx="9989143" cy="407195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482621"/>
            <a:ext cx="10515600" cy="605078"/>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IBM Plex Mono SemiBold"/>
              </a:rPr>
              <a:t>Markers showing launch sites with color labels</a:t>
            </a:r>
          </a:p>
          <a:p>
            <a:endParaRPr lang="en-US" dirty="0">
              <a:solidFill>
                <a:srgbClr val="0B49CB"/>
              </a:solidFill>
              <a:latin typeface="Abadi"/>
            </a:endParaRPr>
          </a:p>
        </p:txBody>
      </p:sp>
      <p:pic>
        <p:nvPicPr>
          <p:cNvPr id="2" name="Picture 3" descr="Diagram">
            <a:extLst>
              <a:ext uri="{FF2B5EF4-FFF2-40B4-BE49-F238E27FC236}">
                <a16:creationId xmlns:a16="http://schemas.microsoft.com/office/drawing/2014/main" id="{F144CAE7-4747-B359-94FC-C41871D1B11F}"/>
              </a:ext>
            </a:extLst>
          </p:cNvPr>
          <p:cNvPicPr>
            <a:picLocks noChangeAspect="1"/>
          </p:cNvPicPr>
          <p:nvPr/>
        </p:nvPicPr>
        <p:blipFill>
          <a:blip r:embed="rId3"/>
          <a:stretch>
            <a:fillRect/>
          </a:stretch>
        </p:blipFill>
        <p:spPr>
          <a:xfrm>
            <a:off x="948017" y="1382741"/>
            <a:ext cx="10161494" cy="458557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endParaRPr lang="en-US" dirty="0"/>
          </a:p>
        </p:txBody>
      </p:sp>
      <p:pic>
        <p:nvPicPr>
          <p:cNvPr id="2" name="Picture 3" descr="Diagram">
            <a:extLst>
              <a:ext uri="{FF2B5EF4-FFF2-40B4-BE49-F238E27FC236}">
                <a16:creationId xmlns:a16="http://schemas.microsoft.com/office/drawing/2014/main" id="{76C06CEA-1DEB-30A8-403A-83F733B02E02}"/>
              </a:ext>
            </a:extLst>
          </p:cNvPr>
          <p:cNvPicPr>
            <a:picLocks noChangeAspect="1"/>
          </p:cNvPicPr>
          <p:nvPr/>
        </p:nvPicPr>
        <p:blipFill>
          <a:blip r:embed="rId3"/>
          <a:stretch>
            <a:fillRect/>
          </a:stretch>
        </p:blipFill>
        <p:spPr>
          <a:xfrm>
            <a:off x="835959" y="1632524"/>
            <a:ext cx="10273552" cy="447821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919650"/>
            <a:ext cx="10515600" cy="168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70000"/>
              </a:lnSpc>
            </a:pPr>
            <a:r>
              <a:rPr lang="en-US">
                <a:solidFill>
                  <a:srgbClr val="0B49CB"/>
                </a:solidFill>
                <a:latin typeface="Abadi"/>
              </a:rPr>
              <a:t>Pie chart showing the success percentage achieved by each launch site</a:t>
            </a:r>
          </a:p>
          <a:p>
            <a:endParaRPr lang="en-US" dirty="0">
              <a:solidFill>
                <a:srgbClr val="0B49CB"/>
              </a:solidFill>
              <a:latin typeface="Abadi"/>
            </a:endParaRPr>
          </a:p>
        </p:txBody>
      </p:sp>
      <p:pic>
        <p:nvPicPr>
          <p:cNvPr id="2" name="Picture 3" descr="Chart">
            <a:extLst>
              <a:ext uri="{FF2B5EF4-FFF2-40B4-BE49-F238E27FC236}">
                <a16:creationId xmlns:a16="http://schemas.microsoft.com/office/drawing/2014/main" id="{311B8D95-33E6-2A75-2805-60C1C8ABFC28}"/>
              </a:ext>
            </a:extLst>
          </p:cNvPr>
          <p:cNvPicPr>
            <a:picLocks noChangeAspect="1"/>
          </p:cNvPicPr>
          <p:nvPr/>
        </p:nvPicPr>
        <p:blipFill>
          <a:blip r:embed="rId3"/>
          <a:stretch>
            <a:fillRect/>
          </a:stretch>
        </p:blipFill>
        <p:spPr>
          <a:xfrm>
            <a:off x="802342" y="1606858"/>
            <a:ext cx="10486463" cy="440628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9909" y="1426699"/>
            <a:ext cx="10522613" cy="512887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a:solidFill>
                  <a:schemeClr val="accent3">
                    <a:lumMod val="25000"/>
                  </a:schemeClr>
                </a:solidFill>
                <a:latin typeface="Abadi"/>
              </a:rPr>
              <a:t>Project background and context</a:t>
            </a:r>
          </a:p>
          <a:p>
            <a:pPr marL="0" indent="0">
              <a:buNone/>
            </a:pPr>
            <a:endParaRPr lang="en-US" sz="2200" dirty="0">
              <a:solidFill>
                <a:schemeClr val="accent3">
                  <a:lumMod val="25000"/>
                </a:schemeClr>
              </a:solidFill>
              <a:latin typeface="IBM Plex Mono Text"/>
            </a:endParaRPr>
          </a:p>
          <a:p>
            <a:pPr algn="just"/>
            <a:r>
              <a:rPr lang="en-US" sz="1800" dirty="0">
                <a:solidFill>
                  <a:schemeClr val="accent3">
                    <a:lumMod val="25000"/>
                  </a:schemeClr>
                </a:solidFill>
                <a:latin typeface="Abadi"/>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lang="en-US" dirty="0">
              <a:solidFill>
                <a:schemeClr val="accent3">
                  <a:lumMod val="25000"/>
                </a:schemeClr>
              </a:solidFill>
              <a:latin typeface="Abadi"/>
            </a:endParaRPr>
          </a:p>
          <a:p>
            <a:pPr algn="just"/>
            <a:endParaRPr lang="en-US" sz="1800" dirty="0">
              <a:solidFill>
                <a:schemeClr val="accent3">
                  <a:lumMod val="25000"/>
                </a:schemeClr>
              </a:solidFill>
              <a:latin typeface="Abadi"/>
            </a:endParaRPr>
          </a:p>
          <a:p>
            <a:r>
              <a:rPr lang="en-US" sz="2200" dirty="0">
                <a:solidFill>
                  <a:schemeClr val="accent3">
                    <a:lumMod val="25000"/>
                  </a:schemeClr>
                </a:solidFill>
                <a:latin typeface="Abadi"/>
              </a:rPr>
              <a:t>Problems you want to find answers</a:t>
            </a:r>
            <a:endParaRPr lang="en-US">
              <a:solidFill>
                <a:schemeClr val="accent3">
                  <a:lumMod val="25000"/>
                </a:schemeClr>
              </a:solidFill>
              <a:latin typeface="Abadi"/>
            </a:endParaRPr>
          </a:p>
          <a:p>
            <a:pPr marL="0" indent="0">
              <a:buNone/>
            </a:pPr>
            <a:endParaRPr lang="en-US" sz="2200" dirty="0">
              <a:solidFill>
                <a:schemeClr val="accent3">
                  <a:lumMod val="25000"/>
                </a:schemeClr>
              </a:solidFill>
              <a:latin typeface="Abadi"/>
            </a:endParaRPr>
          </a:p>
          <a:p>
            <a:r>
              <a:rPr lang="en-US" sz="1800" dirty="0">
                <a:solidFill>
                  <a:schemeClr val="accent3">
                    <a:lumMod val="25000"/>
                  </a:schemeClr>
                </a:solidFill>
                <a:latin typeface="Abadi"/>
              </a:rPr>
              <a:t>What factors determine if the rocket will land successfully?</a:t>
            </a:r>
            <a:endParaRPr lang="en-US">
              <a:solidFill>
                <a:schemeClr val="accent3">
                  <a:lumMod val="25000"/>
                </a:schemeClr>
              </a:solidFill>
              <a:latin typeface="Abadi"/>
            </a:endParaRPr>
          </a:p>
          <a:p>
            <a:r>
              <a:rPr lang="en-US" sz="1800" dirty="0">
                <a:solidFill>
                  <a:schemeClr val="accent3">
                    <a:lumMod val="25000"/>
                  </a:schemeClr>
                </a:solidFill>
                <a:latin typeface="Abadi"/>
              </a:rPr>
              <a:t>The interaction amongst various features that determine the success rate of a successful landing.</a:t>
            </a:r>
            <a:endParaRPr lang="en-US" dirty="0">
              <a:solidFill>
                <a:schemeClr val="accent3">
                  <a:lumMod val="25000"/>
                </a:schemeClr>
              </a:solidFill>
              <a:latin typeface="Abadi"/>
            </a:endParaRPr>
          </a:p>
          <a:p>
            <a:r>
              <a:rPr lang="en-US" sz="1800" dirty="0">
                <a:solidFill>
                  <a:schemeClr val="accent3">
                    <a:lumMod val="25000"/>
                  </a:schemeClr>
                </a:solidFill>
                <a:latin typeface="Abadi"/>
              </a:rPr>
              <a:t>What operating conditions needs to be in place to ensure a successful landing program.</a:t>
            </a:r>
            <a:endParaRPr lang="en-US" dirty="0">
              <a:solidFill>
                <a:schemeClr val="accent3">
                  <a:lumMod val="25000"/>
                </a:schemeClr>
              </a:solidFill>
              <a:latin typeface="Abadi"/>
            </a:endParaRP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endParaRPr lang="en-US" dirty="0"/>
          </a:p>
        </p:txBody>
      </p:sp>
      <p:pic>
        <p:nvPicPr>
          <p:cNvPr id="2" name="Picture 3" descr="Chart">
            <a:extLst>
              <a:ext uri="{FF2B5EF4-FFF2-40B4-BE49-F238E27FC236}">
                <a16:creationId xmlns:a16="http://schemas.microsoft.com/office/drawing/2014/main" id="{D4E2430A-A13B-814A-EE2B-9631BCA5B315}"/>
              </a:ext>
            </a:extLst>
          </p:cNvPr>
          <p:cNvPicPr>
            <a:picLocks noChangeAspect="1"/>
          </p:cNvPicPr>
          <p:nvPr/>
        </p:nvPicPr>
        <p:blipFill>
          <a:blip r:embed="rId3"/>
          <a:stretch>
            <a:fillRect/>
          </a:stretch>
        </p:blipFill>
        <p:spPr>
          <a:xfrm>
            <a:off x="1149725" y="1672712"/>
            <a:ext cx="9769286" cy="434181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750754"/>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700" dirty="0">
                <a:solidFill>
                  <a:srgbClr val="0B49CB"/>
                </a:solidFill>
                <a:latin typeface="IBM Plex Mono SemiBold"/>
              </a:rPr>
              <a:t>Scatter plot of Payload vs Launch Outcome for all sites, with different payload selected in the range slider</a:t>
            </a:r>
            <a:endParaRPr lang="en-US" dirty="0"/>
          </a:p>
        </p:txBody>
      </p:sp>
      <p:pic>
        <p:nvPicPr>
          <p:cNvPr id="2" name="Picture 3" descr="Chart, bubble chart">
            <a:extLst>
              <a:ext uri="{FF2B5EF4-FFF2-40B4-BE49-F238E27FC236}">
                <a16:creationId xmlns:a16="http://schemas.microsoft.com/office/drawing/2014/main" id="{FFD34858-DD63-3090-8859-5FAC53A1275B}"/>
              </a:ext>
            </a:extLst>
          </p:cNvPr>
          <p:cNvPicPr>
            <a:picLocks noChangeAspect="1"/>
          </p:cNvPicPr>
          <p:nvPr/>
        </p:nvPicPr>
        <p:blipFill>
          <a:blip r:embed="rId3"/>
          <a:stretch>
            <a:fillRect/>
          </a:stretch>
        </p:blipFill>
        <p:spPr>
          <a:xfrm>
            <a:off x="869577" y="1713087"/>
            <a:ext cx="10419228" cy="4160206"/>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3410245" y="-47004"/>
            <a:ext cx="5325989" cy="3811588"/>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2" descr="Graphical user interface, text, application, email&#10;&#10;Description automatically generated">
            <a:extLst>
              <a:ext uri="{FF2B5EF4-FFF2-40B4-BE49-F238E27FC236}">
                <a16:creationId xmlns:a16="http://schemas.microsoft.com/office/drawing/2014/main" id="{613F2CC8-09E0-29ED-C13E-6B5A7ED93235}"/>
              </a:ext>
            </a:extLst>
          </p:cNvPr>
          <p:cNvPicPr>
            <a:picLocks noChangeAspect="1"/>
          </p:cNvPicPr>
          <p:nvPr/>
        </p:nvPicPr>
        <p:blipFill>
          <a:blip r:embed="rId3"/>
          <a:stretch>
            <a:fillRect/>
          </a:stretch>
        </p:blipFill>
        <p:spPr>
          <a:xfrm>
            <a:off x="723900" y="1663830"/>
            <a:ext cx="9758082" cy="393375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653989"/>
            <a:ext cx="4031902" cy="4214999"/>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ea typeface="+mn-lt"/>
                <a:cs typeface="+mn-lt"/>
              </a:rPr>
              <a:t>The confusion matrix for the decision tree classifier shows that the classifier can distinguish between the different classes. The major problem is the false positives .i.e., unsuccessful landing marked as successful landing by the classifier.</a:t>
            </a:r>
            <a:endParaRPr lang="en-US" dirty="0">
              <a:solidFill>
                <a:schemeClr val="accent3">
                  <a:lumMod val="25000"/>
                </a:schemeClr>
              </a:solidFill>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2" descr="Chart">
            <a:extLst>
              <a:ext uri="{FF2B5EF4-FFF2-40B4-BE49-F238E27FC236}">
                <a16:creationId xmlns:a16="http://schemas.microsoft.com/office/drawing/2014/main" id="{4BC58569-6DE9-2F73-7496-3BAC07CE128D}"/>
              </a:ext>
            </a:extLst>
          </p:cNvPr>
          <p:cNvPicPr>
            <a:picLocks noChangeAspect="1"/>
          </p:cNvPicPr>
          <p:nvPr/>
        </p:nvPicPr>
        <p:blipFill>
          <a:blip r:embed="rId3"/>
          <a:stretch>
            <a:fillRect/>
          </a:stretch>
        </p:blipFill>
        <p:spPr>
          <a:xfrm>
            <a:off x="5385548" y="1572500"/>
            <a:ext cx="5948082" cy="428450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6556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Segoe UI"/>
                <a:cs typeface="Segoe UI"/>
              </a:rPr>
              <a:t>We can conclude that:</a:t>
            </a:r>
          </a:p>
          <a:p>
            <a:pPr>
              <a:lnSpc>
                <a:spcPct val="100000"/>
              </a:lnSpc>
              <a:spcBef>
                <a:spcPts val="1400"/>
              </a:spcBef>
            </a:pPr>
            <a:r>
              <a:rPr lang="en-US" sz="2200" dirty="0">
                <a:solidFill>
                  <a:schemeClr val="accent3">
                    <a:lumMod val="25000"/>
                  </a:schemeClr>
                </a:solidFill>
                <a:latin typeface="Arial"/>
                <a:cs typeface="Arial"/>
              </a:rPr>
              <a:t>The larger the flight amount at a launch site, the greater the success rate at a launch site.</a:t>
            </a:r>
          </a:p>
          <a:p>
            <a:pPr>
              <a:lnSpc>
                <a:spcPct val="100000"/>
              </a:lnSpc>
              <a:spcBef>
                <a:spcPts val="1400"/>
              </a:spcBef>
            </a:pPr>
            <a:r>
              <a:rPr lang="en-US" sz="2200" dirty="0">
                <a:solidFill>
                  <a:srgbClr val="000000"/>
                </a:solidFill>
                <a:latin typeface="Arial"/>
                <a:cs typeface="Arial"/>
              </a:rPr>
              <a:t>Launch success rate started to increase in 2013 till 2020.</a:t>
            </a:r>
          </a:p>
          <a:p>
            <a:pPr>
              <a:lnSpc>
                <a:spcPct val="100000"/>
              </a:lnSpc>
              <a:spcBef>
                <a:spcPts val="1400"/>
              </a:spcBef>
            </a:pPr>
            <a:r>
              <a:rPr lang="en-US" sz="2200" dirty="0">
                <a:solidFill>
                  <a:schemeClr val="accent3">
                    <a:lumMod val="25000"/>
                  </a:schemeClr>
                </a:solidFill>
                <a:latin typeface="Arial"/>
                <a:cs typeface="Arial"/>
              </a:rPr>
              <a:t>Orbits </a:t>
            </a:r>
            <a:r>
              <a:rPr lang="en-US" sz="2200" dirty="0">
                <a:solidFill>
                  <a:srgbClr val="000000"/>
                </a:solidFill>
                <a:latin typeface="Arial"/>
                <a:cs typeface="Arial"/>
              </a:rPr>
              <a:t>ES-L1, GEO, HEO, SSO, VLEO had the most success rate.</a:t>
            </a:r>
          </a:p>
          <a:p>
            <a:pPr>
              <a:lnSpc>
                <a:spcPct val="100000"/>
              </a:lnSpc>
              <a:spcBef>
                <a:spcPts val="1400"/>
              </a:spcBef>
            </a:pPr>
            <a:r>
              <a:rPr lang="en-US" sz="2200" dirty="0">
                <a:solidFill>
                  <a:schemeClr val="accent3">
                    <a:lumMod val="25000"/>
                  </a:schemeClr>
                </a:solidFill>
                <a:latin typeface="Arial"/>
                <a:cs typeface="Arial"/>
              </a:rPr>
              <a:t>KSC LC-39A had the most successful launches of any sites.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IBM Plex Mono Text"/>
              </a:rPr>
              <a:t>Data was collected using SpaceX API and web scraping from Wikipedia. </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IBM Plex Mono Text"/>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49992"/>
            <a:ext cx="10515600" cy="4726971"/>
          </a:xfrm>
          <a:prstGeom prst="rect">
            <a:avLst/>
          </a:prstGeom>
        </p:spPr>
        <p:txBody>
          <a:bodyPr lIns="91440" tIns="45720" rIns="91440" bIns="45720" anchor="t"/>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TextBox 1">
            <a:extLst>
              <a:ext uri="{FF2B5EF4-FFF2-40B4-BE49-F238E27FC236}">
                <a16:creationId xmlns:a16="http://schemas.microsoft.com/office/drawing/2014/main" id="{8C01F8C0-0067-E637-2A18-AE7D35C9F19A}"/>
              </a:ext>
            </a:extLst>
          </p:cNvPr>
          <p:cNvSpPr txBox="1"/>
          <p:nvPr/>
        </p:nvSpPr>
        <p:spPr>
          <a:xfrm>
            <a:off x="731950" y="1880316"/>
            <a:ext cx="10116354" cy="45704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buChar char="•"/>
            </a:pPr>
            <a:r>
              <a:rPr lang="en-US" sz="2200" dirty="0">
                <a:latin typeface="Abadi"/>
              </a:rPr>
              <a:t> The data was collected using various methods</a:t>
            </a:r>
          </a:p>
          <a:p>
            <a:pPr algn="just">
              <a:buChar char="•"/>
            </a:pPr>
            <a:endParaRPr lang="en-US" sz="2200" dirty="0">
              <a:latin typeface="Abadi"/>
            </a:endParaRPr>
          </a:p>
          <a:p>
            <a:pPr marL="342900" indent="-342900" algn="just">
              <a:buFont typeface="Arial"/>
              <a:buChar char="•"/>
            </a:pPr>
            <a:r>
              <a:rPr lang="en-US" sz="1900" dirty="0">
                <a:latin typeface="Abadi"/>
              </a:rPr>
              <a:t> Data collection was done using get request to the SpaceX API.</a:t>
            </a:r>
          </a:p>
          <a:p>
            <a:pPr algn="just"/>
            <a:endParaRPr lang="en-US" sz="1900" dirty="0">
              <a:latin typeface="Abadi"/>
            </a:endParaRPr>
          </a:p>
          <a:p>
            <a:pPr marL="342900" indent="-342900" algn="just">
              <a:buFont typeface="Arial"/>
              <a:buChar char="•"/>
            </a:pPr>
            <a:r>
              <a:rPr lang="en-US" sz="1900" dirty="0">
                <a:latin typeface="Abadi"/>
              </a:rPr>
              <a:t>Next, we decoded the response content as a Json using .</a:t>
            </a:r>
            <a:r>
              <a:rPr lang="en-US" sz="1900" err="1">
                <a:latin typeface="Abadi"/>
              </a:rPr>
              <a:t>json</a:t>
            </a:r>
            <a:r>
              <a:rPr lang="en-US" sz="1900" dirty="0">
                <a:latin typeface="Abadi"/>
              </a:rPr>
              <a:t>() function call and turn it into a pandas </a:t>
            </a:r>
            <a:r>
              <a:rPr lang="en-US" sz="1900" err="1">
                <a:latin typeface="Abadi"/>
              </a:rPr>
              <a:t>dataframe</a:t>
            </a:r>
            <a:r>
              <a:rPr lang="en-US" sz="1900" dirty="0">
                <a:latin typeface="Abadi"/>
              </a:rPr>
              <a:t> using .</a:t>
            </a:r>
            <a:r>
              <a:rPr lang="en-US" sz="1900" err="1">
                <a:latin typeface="Abadi"/>
              </a:rPr>
              <a:t>json_normalize</a:t>
            </a:r>
            <a:r>
              <a:rPr lang="en-US" sz="1900" dirty="0">
                <a:latin typeface="Abadi"/>
              </a:rPr>
              <a:t>().</a:t>
            </a:r>
          </a:p>
          <a:p>
            <a:pPr algn="just"/>
            <a:endParaRPr lang="en-US" sz="1900" dirty="0">
              <a:latin typeface="Abadi"/>
            </a:endParaRPr>
          </a:p>
          <a:p>
            <a:pPr marL="342900" indent="-342900" algn="just">
              <a:buFont typeface="Arial"/>
              <a:buChar char="•"/>
            </a:pPr>
            <a:r>
              <a:rPr lang="en-US" sz="1900" dirty="0">
                <a:latin typeface="Abadi"/>
              </a:rPr>
              <a:t>We then cleaned the data, checked for missing values and fill in missing values where necessary.</a:t>
            </a:r>
          </a:p>
          <a:p>
            <a:pPr algn="just"/>
            <a:endParaRPr lang="en-US" sz="1900" dirty="0">
              <a:latin typeface="Abadi"/>
            </a:endParaRPr>
          </a:p>
          <a:p>
            <a:pPr marL="342900" indent="-342900" algn="just">
              <a:buFont typeface="Arial"/>
              <a:buChar char="•"/>
            </a:pPr>
            <a:r>
              <a:rPr lang="en-US" sz="1900" dirty="0">
                <a:latin typeface="Abadi"/>
              </a:rPr>
              <a:t>In addition, we performed web scraping from Wikipedia for Falcon 9 launch records with BeautifulSoup. </a:t>
            </a:r>
          </a:p>
          <a:p>
            <a:pPr marL="342900" indent="-342900" algn="just">
              <a:buFont typeface="Arial"/>
              <a:buChar char="•"/>
            </a:pPr>
            <a:endParaRPr lang="en-US" sz="1900" dirty="0">
              <a:latin typeface="Abadi"/>
            </a:endParaRPr>
          </a:p>
          <a:p>
            <a:pPr marL="342900" indent="-342900" algn="just">
              <a:buFont typeface="Arial"/>
              <a:buChar char="•"/>
            </a:pPr>
            <a:r>
              <a:rPr lang="en-US" sz="1900" dirty="0">
                <a:latin typeface="Abadi"/>
              </a:rPr>
              <a:t>The objective was to extract the launch records as HTML table, parse the table and convert it to a pandas </a:t>
            </a:r>
            <a:r>
              <a:rPr lang="en-US" sz="1900" err="1">
                <a:latin typeface="Abadi"/>
              </a:rPr>
              <a:t>dataframe</a:t>
            </a:r>
            <a:r>
              <a:rPr lang="en-US" sz="1900" dirty="0">
                <a:latin typeface="Abadi"/>
              </a:rPr>
              <a:t> for future analysis.</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ea typeface="+mn-lt"/>
                <a:cs typeface="+mn-lt"/>
              </a:rPr>
              <a:t>•</a:t>
            </a:r>
            <a:r>
              <a:rPr lang="en-US" sz="2200" dirty="0">
                <a:solidFill>
                  <a:schemeClr val="accent3">
                    <a:lumMod val="25000"/>
                  </a:schemeClr>
                </a:solidFill>
                <a:ea typeface="+mn-lt"/>
                <a:cs typeface="+mn-lt"/>
              </a:rPr>
              <a:t>We used the get request to the SpaceX API to collect data, clean the requested data and did some basic data wrangling and formatting.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6" descr="Graphical user interface, text, application, email">
            <a:extLst>
              <a:ext uri="{FF2B5EF4-FFF2-40B4-BE49-F238E27FC236}">
                <a16:creationId xmlns:a16="http://schemas.microsoft.com/office/drawing/2014/main" id="{C96080BE-2127-1011-7B32-85FA289F42CE}"/>
              </a:ext>
            </a:extLst>
          </p:cNvPr>
          <p:cNvPicPr>
            <a:picLocks noChangeAspect="1"/>
          </p:cNvPicPr>
          <p:nvPr/>
        </p:nvPicPr>
        <p:blipFill>
          <a:blip r:embed="rId3"/>
          <a:stretch>
            <a:fillRect/>
          </a:stretch>
        </p:blipFill>
        <p:spPr>
          <a:xfrm>
            <a:off x="5912225" y="1714316"/>
            <a:ext cx="5421404" cy="446031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4089120" cy="4528763"/>
          </a:xfrm>
          <a:prstGeom prst="rect">
            <a:avLst/>
          </a:prstGeom>
        </p:spPr>
        <p:txBody>
          <a:bodyPr lIns="91440" tIns="45720" rIns="91440" bIns="45720" anchor="t">
            <a:noAutofit/>
          </a:bodyPr>
          <a:lstStyle/>
          <a:p>
            <a:pPr marL="0" indent="0">
              <a:lnSpc>
                <a:spcPct val="100000"/>
              </a:lnSpc>
              <a:spcBef>
                <a:spcPts val="1400"/>
              </a:spcBef>
              <a:buNone/>
            </a:pPr>
            <a:r>
              <a:rPr lang="en-US">
                <a:ea typeface="Calibri"/>
                <a:cs typeface="Calibri"/>
              </a:rPr>
              <a:t>We applied web scrapping to </a:t>
            </a:r>
            <a:r>
              <a:rPr lang="en-US" err="1">
                <a:ea typeface="Calibri"/>
                <a:cs typeface="Calibri"/>
              </a:rPr>
              <a:t>webscrap</a:t>
            </a:r>
            <a:r>
              <a:rPr lang="en-US">
                <a:ea typeface="Calibri"/>
                <a:cs typeface="Calibri"/>
              </a:rPr>
              <a:t> Falcon 9 launch records with BeautifulSoup </a:t>
            </a:r>
          </a:p>
          <a:p>
            <a:pPr marL="0" indent="0">
              <a:lnSpc>
                <a:spcPct val="100000"/>
              </a:lnSpc>
              <a:spcBef>
                <a:spcPts val="1400"/>
              </a:spcBef>
              <a:buNone/>
            </a:pPr>
            <a:r>
              <a:rPr lang="en-US" dirty="0">
                <a:ea typeface="Calibri"/>
                <a:cs typeface="Calibri"/>
              </a:rPr>
              <a:t>We parsed the table and converted it into a pandas </a:t>
            </a:r>
            <a:r>
              <a:rPr lang="en-US" dirty="0" err="1">
                <a:ea typeface="Calibri"/>
                <a:cs typeface="Calibri"/>
              </a:rPr>
              <a:t>dataframe</a:t>
            </a:r>
            <a:r>
              <a:rPr lang="en-US" dirty="0">
                <a:ea typeface="Calibri"/>
                <a:cs typeface="Calibri"/>
              </a:rPr>
              <a:t>.</a:t>
            </a:r>
            <a:endParaRPr lang="en-US"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5" name="Picture 6" descr="Graphical user interface, text, application, email">
            <a:extLst>
              <a:ext uri="{FF2B5EF4-FFF2-40B4-BE49-F238E27FC236}">
                <a16:creationId xmlns:a16="http://schemas.microsoft.com/office/drawing/2014/main" id="{209196C6-CD03-E3E2-1936-437D129B4626}"/>
              </a:ext>
            </a:extLst>
          </p:cNvPr>
          <p:cNvPicPr>
            <a:picLocks noChangeAspect="1"/>
          </p:cNvPicPr>
          <p:nvPr/>
        </p:nvPicPr>
        <p:blipFill>
          <a:blip r:embed="rId3"/>
          <a:stretch>
            <a:fillRect/>
          </a:stretch>
        </p:blipFill>
        <p:spPr>
          <a:xfrm>
            <a:off x="5912224" y="1752070"/>
            <a:ext cx="5544669" cy="4407214"/>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46</Slides>
  <Notes>3</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541</cp:revision>
  <dcterms:created xsi:type="dcterms:W3CDTF">2021-04-29T18:58:34Z</dcterms:created>
  <dcterms:modified xsi:type="dcterms:W3CDTF">2023-06-07T19:25:20Z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